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8" r:id="rId11"/>
    <p:sldId id="269" r:id="rId12"/>
    <p:sldId id="265" r:id="rId13"/>
    <p:sldId id="266" r:id="rId14"/>
    <p:sldId id="267" r:id="rId15"/>
    <p:sldId id="270"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80A25043-E10D-45AE-9E6A-4907F7DF094C}" type="datetimeFigureOut">
              <a:rPr lang="en-US" smtClean="0"/>
              <a:t>12/9/2018</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D603048-94C2-4D84-A942-8EF2ED585CBD}"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0A25043-E10D-45AE-9E6A-4907F7DF094C}" type="datetimeFigureOut">
              <a:rPr lang="en-US" smtClean="0"/>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2D603048-94C2-4D84-A942-8EF2ED585CBD}"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80A25043-E10D-45AE-9E6A-4907F7DF094C}" type="datetimeFigureOut">
              <a:rPr lang="en-US" smtClean="0"/>
              <a:t>12/9/2018</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D603048-94C2-4D84-A942-8EF2ED585CBD}"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80A25043-E10D-45AE-9E6A-4907F7DF094C}" type="datetimeFigureOut">
              <a:rPr lang="en-US" smtClean="0"/>
              <a:t>12/9/2018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603048-94C2-4D84-A942-8EF2ED585CBD}"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0A25043-E10D-45AE-9E6A-4907F7DF094C}" type="datetimeFigureOut">
              <a:rPr lang="en-US" smtClean="0"/>
              <a:t>12/9/2018</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D603048-94C2-4D84-A942-8EF2ED585CBD}"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0A25043-E10D-45AE-9E6A-4907F7DF094C}" type="datetimeFigureOut">
              <a:rPr lang="en-US" smtClean="0"/>
              <a:t>12/9/2018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2D603048-94C2-4D84-A942-8EF2ED585CB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80A25043-E10D-45AE-9E6A-4907F7DF094C}" type="datetimeFigureOut">
              <a:rPr lang="en-US" smtClean="0"/>
              <a:t>12/9/2018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D603048-94C2-4D84-A942-8EF2ED585CB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D603048-94C2-4D84-A942-8EF2ED585CBD}"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80A25043-E10D-45AE-9E6A-4907F7DF094C}" type="datetimeFigureOut">
              <a:rPr lang="en-US" smtClean="0"/>
              <a:t>12/9/2018</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D603048-94C2-4D84-A942-8EF2ED585CBD}"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80A25043-E10D-45AE-9E6A-4907F7DF094C}" type="datetimeFigureOut">
              <a:rPr lang="en-US" smtClean="0"/>
              <a:t>12/9/2018</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A25043-E10D-45AE-9E6A-4907F7DF094C}" type="datetimeFigureOut">
              <a:rPr lang="en-US" smtClean="0"/>
              <a:t>12/9/2018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603048-94C2-4D84-A942-8EF2ED585CB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D603048-94C2-4D84-A942-8EF2ED585CBD}"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A25043-E10D-45AE-9E6A-4907F7DF094C}" type="datetimeFigureOut">
              <a:rPr lang="en-US" smtClean="0"/>
              <a:t>12/9/2018</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80A25043-E10D-45AE-9E6A-4907F7DF094C}" type="datetimeFigureOut">
              <a:rPr lang="en-US" smtClean="0"/>
              <a:t>12/9/2018</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2D603048-94C2-4D84-A942-8EF2ED585CBD}"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sp>
        <p:nvSpPr>
          <p:cNvPr id="2" name="Title 1"/>
          <p:cNvSpPr>
            <a:spLocks noGrp="1"/>
          </p:cNvSpPr>
          <p:nvPr>
            <p:ph type="ctrTitle"/>
          </p:nvPr>
        </p:nvSpPr>
        <p:spPr/>
        <p:txBody>
          <a:bodyPr/>
          <a:lstStyle/>
          <a:p>
            <a:r>
              <a:rPr lang="en-US" dirty="0" smtClean="0"/>
              <a:t>YouTube Influence on Education and Society</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lstStyle/>
          <a:p>
            <a:r>
              <a:rPr lang="en-US" dirty="0" smtClean="0"/>
              <a:t>YouTube is among the most widely used online platforms in the world.</a:t>
            </a:r>
          </a:p>
          <a:p>
            <a:r>
              <a:rPr lang="en-US" dirty="0" smtClean="0"/>
              <a:t>With over a billion users, it holds significant influence in the lives of people around the world.</a:t>
            </a:r>
          </a:p>
          <a:p>
            <a:r>
              <a:rPr lang="en-US" dirty="0" smtClean="0"/>
              <a:t>YouTube has the ability to impact education and society for years to come.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Processes</a:t>
            </a:r>
            <a:endParaRPr lang="en-US" dirty="0"/>
          </a:p>
        </p:txBody>
      </p:sp>
      <p:sp>
        <p:nvSpPr>
          <p:cNvPr id="3" name="Content Placeholder 2"/>
          <p:cNvSpPr>
            <a:spLocks noGrp="1"/>
          </p:cNvSpPr>
          <p:nvPr>
            <p:ph sz="quarter" idx="1"/>
          </p:nvPr>
        </p:nvSpPr>
        <p:spPr/>
        <p:txBody>
          <a:bodyPr>
            <a:normAutofit/>
          </a:bodyPr>
          <a:lstStyle/>
          <a:p>
            <a:r>
              <a:rPr lang="en-US" dirty="0" smtClean="0"/>
              <a:t>People are gradually changing how they consume information.</a:t>
            </a:r>
          </a:p>
          <a:p>
            <a:r>
              <a:rPr lang="en-US" dirty="0" smtClean="0"/>
              <a:t>According to Gannes (2009), the fluid and interactive nature of YouTube has led to people becoming more interested in gaining information quickly rather than focusing on in-depth gains.</a:t>
            </a:r>
          </a:p>
          <a:p>
            <a:r>
              <a:rPr lang="en-US" dirty="0" smtClean="0"/>
              <a:t>This idea is supported by Dougan (2014), who posits that YouTube can play a major role in improving the learning processes of students taking different courses.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Processes (II)</a:t>
            </a:r>
            <a:endParaRPr lang="en-US" dirty="0"/>
          </a:p>
        </p:txBody>
      </p:sp>
      <p:sp>
        <p:nvSpPr>
          <p:cNvPr id="3" name="Content Placeholder 2"/>
          <p:cNvSpPr>
            <a:spLocks noGrp="1"/>
          </p:cNvSpPr>
          <p:nvPr>
            <p:ph sz="quarter" idx="1"/>
          </p:nvPr>
        </p:nvSpPr>
        <p:spPr/>
        <p:txBody>
          <a:bodyPr>
            <a:normAutofit/>
          </a:bodyPr>
          <a:lstStyle/>
          <a:p>
            <a:r>
              <a:rPr lang="en-US" dirty="0" smtClean="0"/>
              <a:t>YouTube offers a user-centric learning process which can significantly enhance information retention if developed well.</a:t>
            </a:r>
          </a:p>
          <a:p>
            <a:r>
              <a:rPr lang="en-US" dirty="0" smtClean="0"/>
              <a:t>Duffy (2008) argues that YouTube offers many possibilities which can be used by educators to enhance student engagement in collaborative content creation, peer assessment, and motivation of students through innovative use of media.</a:t>
            </a:r>
          </a:p>
          <a:p>
            <a:r>
              <a:rPr lang="en-US" dirty="0" smtClean="0"/>
              <a:t>YouTube can be used to develop authentic learning tasks, thereby improving the learning experience.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Process (III)</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Considering its popularity and ease of use, society should be looking at YouTube as a genuine educational tool for the future.</a:t>
            </a:r>
          </a:p>
          <a:p>
            <a:r>
              <a:rPr lang="en-US" dirty="0" smtClean="0"/>
              <a:t>YouTube as a platform influences the learning capabilities and preferences of young people around the world (Gannes, 2009).</a:t>
            </a:r>
          </a:p>
          <a:p>
            <a:r>
              <a:rPr lang="en-US" dirty="0" smtClean="0"/>
              <a:t>The ability of YouTube to impact learning processes is an important factor which highlights its high potential on education.</a:t>
            </a:r>
          </a:p>
          <a:p>
            <a:r>
              <a:rPr lang="en-US" dirty="0" smtClean="0"/>
              <a:t>YouTube holds the </a:t>
            </a:r>
            <a:r>
              <a:rPr lang="en-US" dirty="0"/>
              <a:t>ability to become a primary source of material for students of various courses because it is easily accessible and is simple to use for most </a:t>
            </a:r>
            <a:r>
              <a:rPr lang="en-US" dirty="0" smtClean="0"/>
              <a:t>people (Dougan, 2014).</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Processes (IV)</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YouTube is one of the largest databases in the world and will undoubtedly grow into the single largest database in the near future with further additions to available content.</a:t>
            </a:r>
          </a:p>
          <a:p>
            <a:r>
              <a:rPr lang="en-US" dirty="0" smtClean="0"/>
              <a:t>For students, this presents the possibility of supplementing educational practices using this easily accessible platform.</a:t>
            </a:r>
          </a:p>
          <a:p>
            <a:r>
              <a:rPr lang="en-US" dirty="0"/>
              <a:t>For young people seeking to make the most out of existing and emerging technologies, YouTube will help us in improving our learning processes because it covers how young people nowadays engage with </a:t>
            </a:r>
            <a:r>
              <a:rPr lang="en-US" dirty="0" smtClean="0"/>
              <a:t>technology (Asselin, Dobson, Meyers, Teixeira &amp; Ham, 2011).</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Processes (V)</a:t>
            </a:r>
            <a:endParaRPr lang="en-US" dirty="0"/>
          </a:p>
        </p:txBody>
      </p:sp>
      <p:sp>
        <p:nvSpPr>
          <p:cNvPr id="3" name="Content Placeholder 2"/>
          <p:cNvSpPr>
            <a:spLocks noGrp="1"/>
          </p:cNvSpPr>
          <p:nvPr>
            <p:ph sz="quarter" idx="1"/>
          </p:nvPr>
        </p:nvSpPr>
        <p:spPr/>
        <p:txBody>
          <a:bodyPr>
            <a:normAutofit/>
          </a:bodyPr>
          <a:lstStyle/>
          <a:p>
            <a:r>
              <a:rPr lang="en-US" dirty="0" smtClean="0"/>
              <a:t>While the possibilities of YouTube within the educational sphere seem endless, they can only be realized if a reasonable framework is developed.</a:t>
            </a:r>
          </a:p>
          <a:p>
            <a:r>
              <a:rPr lang="en-US" dirty="0" smtClean="0"/>
              <a:t>The main barrier is the potential inability of educators to use the many possibilities available and transform them from concepts into a concrete framework (Duffy, 2008).</a:t>
            </a:r>
          </a:p>
          <a:p>
            <a:r>
              <a:rPr lang="en-US" dirty="0" smtClean="0"/>
              <a:t>It is through a concrete framework that society can learn how to leverage the positive characteristics of YouTube in relation to educational needs.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on Society</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A major effect of YouTube on society is the influence on communication styles.</a:t>
            </a:r>
          </a:p>
          <a:p>
            <a:r>
              <a:rPr lang="en-US" dirty="0" smtClean="0"/>
              <a:t>Society is already experiencing some of these effects in young people.</a:t>
            </a:r>
          </a:p>
          <a:p>
            <a:r>
              <a:rPr lang="en-US" dirty="0" smtClean="0"/>
              <a:t>More people now seem to prefer using their phones than engaging in face-to-face interactions with those around them (Drago, 2015).</a:t>
            </a:r>
          </a:p>
          <a:p>
            <a:r>
              <a:rPr lang="en-US" dirty="0" smtClean="0"/>
              <a:t>Society appears to be heading towards a future where interpersonal communication is heavily influenced by technology, with YouTube playing a significant role in this shift.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on Society (II)</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As noted by Drago, YouTube is gradually altering how people interact with one another.</a:t>
            </a:r>
          </a:p>
          <a:p>
            <a:r>
              <a:rPr lang="en-US" dirty="0" smtClean="0"/>
              <a:t>A related area of concern is how this platform will impact individual identities.</a:t>
            </a:r>
          </a:p>
          <a:p>
            <a:r>
              <a:rPr lang="en-US" dirty="0" smtClean="0"/>
              <a:t>Smith (2017) states that YouTube influences modern culture through transformation of established ideals about the self.</a:t>
            </a:r>
          </a:p>
          <a:p>
            <a:r>
              <a:rPr lang="en-US" dirty="0" smtClean="0"/>
              <a:t>Popular culture is increasingly influenced by YouTube and the impact on individual identity will be notable, especially as one considers how heavily individual identities are determined by popular culture in modern times.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on Society (III)</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Participation in online communities leads to people subconsciously altering their personalities and preferences to fit in with the perceived norms.</a:t>
            </a:r>
          </a:p>
          <a:p>
            <a:r>
              <a:rPr lang="en-US" dirty="0" smtClean="0"/>
              <a:t>YouTube involves creation and sharing of different kinds of videos, and it may influence people into developing digital selves which may not align with their real selves.</a:t>
            </a:r>
          </a:p>
          <a:p>
            <a:r>
              <a:rPr lang="en-US" dirty="0" smtClean="0"/>
              <a:t>People are </a:t>
            </a:r>
            <a:r>
              <a:rPr lang="en-US" dirty="0"/>
              <a:t>increasingly developing digital selves which align with commonly perceived understandings of how people should interact on YouTube and other online </a:t>
            </a:r>
            <a:r>
              <a:rPr lang="en-US" dirty="0" smtClean="0"/>
              <a:t>platforms (Chen, 2016).</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on Society (IV)</a:t>
            </a:r>
            <a:endParaRPr lang="en-US" dirty="0"/>
          </a:p>
        </p:txBody>
      </p:sp>
      <p:sp>
        <p:nvSpPr>
          <p:cNvPr id="3" name="Content Placeholder 2"/>
          <p:cNvSpPr>
            <a:spLocks noGrp="1"/>
          </p:cNvSpPr>
          <p:nvPr>
            <p:ph sz="quarter" idx="1"/>
          </p:nvPr>
        </p:nvSpPr>
        <p:spPr/>
        <p:txBody>
          <a:bodyPr>
            <a:normAutofit/>
          </a:bodyPr>
          <a:lstStyle/>
          <a:p>
            <a:r>
              <a:rPr lang="en-US" dirty="0" smtClean="0"/>
              <a:t>YouTube continues to develop into a set of cultural values in terms of symbolic meanings in everyday life (Chen, 2016).</a:t>
            </a:r>
          </a:p>
          <a:p>
            <a:r>
              <a:rPr lang="en-US" dirty="0" smtClean="0"/>
              <a:t>People who use YouTube regularly become focused on exploring their digital selves and building social interactions with others.</a:t>
            </a:r>
          </a:p>
          <a:p>
            <a:r>
              <a:rPr lang="en-US" dirty="0" smtClean="0"/>
              <a:t>This idea is supported by Smith, who argues that the place of the self in contemporary culture is highly influenced by the means through which digital data is fed back and integrated into YouTube use (2017).</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on Society (V)</a:t>
            </a:r>
            <a:endParaRPr lang="en-US" dirty="0"/>
          </a:p>
        </p:txBody>
      </p:sp>
      <p:sp>
        <p:nvSpPr>
          <p:cNvPr id="3" name="Content Placeholder 2"/>
          <p:cNvSpPr>
            <a:spLocks noGrp="1"/>
          </p:cNvSpPr>
          <p:nvPr>
            <p:ph sz="quarter" idx="1"/>
          </p:nvPr>
        </p:nvSpPr>
        <p:spPr/>
        <p:txBody>
          <a:bodyPr>
            <a:normAutofit/>
          </a:bodyPr>
          <a:lstStyle/>
          <a:p>
            <a:r>
              <a:rPr lang="en-US" dirty="0" smtClean="0"/>
              <a:t>Clarke develops the discussion into another area of focus by assessing the potential impact on society as a whole.</a:t>
            </a:r>
          </a:p>
          <a:p>
            <a:r>
              <a:rPr lang="en-US" dirty="0" smtClean="0"/>
              <a:t>The potential impact on the individual has been analyzed by Smith but Clarke focuses on how these individual changes will contribute to the altering of the broader community.</a:t>
            </a:r>
          </a:p>
          <a:p>
            <a:r>
              <a:rPr lang="en-US" dirty="0" smtClean="0"/>
              <a:t>There is a possibility of YouTube being used as a surveillance or censorship tool (Clarke, 2018).</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Impact on Society (VI)</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a:t>S</a:t>
            </a:r>
            <a:r>
              <a:rPr lang="en-US" dirty="0" smtClean="0"/>
              <a:t>ociety appears to be heading towards stronger restrictions on YouTube content.</a:t>
            </a:r>
          </a:p>
          <a:p>
            <a:r>
              <a:rPr lang="en-US" dirty="0" smtClean="0"/>
              <a:t>The platform was created as a tool for free sharing of ideas and content but is now facing a future characterized by various limitations.</a:t>
            </a:r>
          </a:p>
          <a:p>
            <a:r>
              <a:rPr lang="en-US" dirty="0" smtClean="0"/>
              <a:t>Clarke notes that YouTube now seems to </a:t>
            </a:r>
            <a:r>
              <a:rPr lang="en-US" dirty="0"/>
              <a:t>focus more on placing restrictions on content which is not considered advertiser </a:t>
            </a:r>
            <a:r>
              <a:rPr lang="en-US" dirty="0" smtClean="0"/>
              <a:t>friendly (2018).</a:t>
            </a:r>
          </a:p>
          <a:p>
            <a:r>
              <a:rPr lang="en-US" dirty="0" smtClean="0"/>
              <a:t>The potential outcome is a future society which will be heavily reliant on YouTube for content but heavily by the private entities who hold power over what kind of content is made available to the public.</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on Career (I)</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For those in different professional fields, YouTube is an effective and easily accessible tool which can be used to perfect work skills and knowledge.</a:t>
            </a:r>
          </a:p>
          <a:p>
            <a:r>
              <a:rPr lang="en-US" dirty="0" smtClean="0"/>
              <a:t>Regardless of the career in which one operates, there is a likelihood of content related to that career being found on YouTube.</a:t>
            </a:r>
          </a:p>
          <a:p>
            <a:r>
              <a:rPr lang="en-US" dirty="0" smtClean="0"/>
              <a:t>This can be a positive factor as it becomes possible to access information about any topic of interest related to one’s career.</a:t>
            </a:r>
          </a:p>
          <a:p>
            <a:r>
              <a:rPr lang="en-US" dirty="0" smtClean="0"/>
              <a:t>Dougan (2014) argues that YouTube has the unique ability to be the primary source of material for any area of interest.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 on Career (II)</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While the positive impact has been clearly defined by Dougan, there is also the possibility that YouTube can negatively affect careers. </a:t>
            </a:r>
          </a:p>
          <a:p>
            <a:r>
              <a:rPr lang="en-US" dirty="0" smtClean="0"/>
              <a:t>The quality of interpersonal relationships seems to be decreasing gradually.</a:t>
            </a:r>
          </a:p>
          <a:p>
            <a:r>
              <a:rPr lang="en-US" dirty="0"/>
              <a:t>We are becoming less capable of holding quality interactions and in future we may reach a position where both private and professional relationships are primarily influenced by </a:t>
            </a:r>
            <a:r>
              <a:rPr lang="en-US" dirty="0" smtClean="0"/>
              <a:t>technology (Drago, 2015).</a:t>
            </a:r>
          </a:p>
          <a:p>
            <a:r>
              <a:rPr lang="en-US" dirty="0" smtClean="0"/>
              <a:t>It could lead to future situations where people in different professional fields are unable to hold meaningful interactions at personal and professional levels, leading to declining performance in their careers.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sz="quarter" idx="1"/>
          </p:nvPr>
        </p:nvSpPr>
        <p:spPr/>
        <p:txBody>
          <a:bodyPr>
            <a:normAutofit/>
          </a:bodyPr>
          <a:lstStyle/>
          <a:p>
            <a:r>
              <a:rPr lang="en-US" dirty="0" smtClean="0"/>
              <a:t>YouTube affects learning processes by defining how people consume content.</a:t>
            </a:r>
          </a:p>
          <a:p>
            <a:r>
              <a:rPr lang="en-US" dirty="0" smtClean="0"/>
              <a:t>There are numerous possibilities for educators to integrate YouTube into learning processes and improve student knowledge.</a:t>
            </a:r>
          </a:p>
          <a:p>
            <a:r>
              <a:rPr lang="en-US" dirty="0" smtClean="0"/>
              <a:t>YouTube will impact society through shifts in communication styles at individual and community levels.</a:t>
            </a:r>
          </a:p>
          <a:p>
            <a:r>
              <a:rPr lang="en-US" dirty="0" smtClean="0"/>
              <a:t>The impact on careers will largely be experienced in the form of interpersonal relationships.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a:t>Asselin, M., Dobson, T., Meyers, E. M., Teixeira, C., &amp; Ham, L. (2011, February). Learning from YouTube: an analysis of information literacy in user discourse. In </a:t>
            </a:r>
            <a:r>
              <a:rPr lang="en-US" i="1" dirty="0"/>
              <a:t>Proceedings of the 2011 iConference</a:t>
            </a:r>
            <a:r>
              <a:rPr lang="en-US" dirty="0"/>
              <a:t> (pp. 640-642). ACM</a:t>
            </a:r>
            <a:r>
              <a:rPr lang="en-US" dirty="0" smtClean="0"/>
              <a:t>.</a:t>
            </a:r>
          </a:p>
          <a:p>
            <a:r>
              <a:rPr lang="en-US" dirty="0" smtClean="0"/>
              <a:t>Chen</a:t>
            </a:r>
            <a:r>
              <a:rPr lang="en-US" dirty="0"/>
              <a:t>, C. P. (2016). Forming digital self and parasocial relationships on YouTube. </a:t>
            </a:r>
            <a:r>
              <a:rPr lang="en-US" i="1" dirty="0"/>
              <a:t>Journal of Consumer culture</a:t>
            </a:r>
            <a:r>
              <a:rPr lang="en-US" dirty="0"/>
              <a:t>, </a:t>
            </a:r>
            <a:r>
              <a:rPr lang="en-US" i="1" dirty="0"/>
              <a:t>16</a:t>
            </a:r>
            <a:r>
              <a:rPr lang="en-US" dirty="0"/>
              <a:t>(1), 232-254</a:t>
            </a:r>
            <a:r>
              <a:rPr lang="en-US" dirty="0" smtClean="0"/>
              <a:t>.</a:t>
            </a:r>
          </a:p>
          <a:p>
            <a:r>
              <a:rPr lang="en-US" dirty="0" smtClean="0"/>
              <a:t>Clarke</a:t>
            </a:r>
            <a:r>
              <a:rPr lang="en-US" dirty="0"/>
              <a:t>, S. (2018). Does YouTube facilitate knowledge or surveillance?. </a:t>
            </a:r>
            <a:r>
              <a:rPr lang="en-US" i="1" dirty="0"/>
              <a:t>Critical Reflections: A Student Journal on Contemporary Sociological Issues</a:t>
            </a:r>
            <a:r>
              <a:rPr lang="en-US" dirty="0"/>
              <a:t>, </a:t>
            </a:r>
            <a:r>
              <a:rPr lang="en-US" i="1" dirty="0"/>
              <a:t>6</a:t>
            </a:r>
            <a:r>
              <a:rPr lang="en-US" dirty="0" smtClean="0"/>
              <a:t>.</a:t>
            </a:r>
          </a:p>
          <a:p>
            <a:r>
              <a:rPr lang="en-US" dirty="0"/>
              <a:t>Dougan, K. (2014). “YouTube Has Changed Everything”? Music Faculty, Librarians, and Their Use and Perceptions of YouTube. </a:t>
            </a:r>
            <a:r>
              <a:rPr lang="en-US" i="1" dirty="0"/>
              <a:t>College &amp; Research Libraries</a:t>
            </a:r>
            <a:r>
              <a:rPr lang="en-US" dirty="0"/>
              <a:t>, </a:t>
            </a:r>
            <a:r>
              <a:rPr lang="en-US" i="1" dirty="0"/>
              <a:t>75</a:t>
            </a:r>
            <a:r>
              <a:rPr lang="en-US" dirty="0"/>
              <a:t>(4), 575-589. </a:t>
            </a:r>
            <a:endParaRPr lang="en-US" dirty="0" smtClean="0"/>
          </a:p>
          <a:p>
            <a:r>
              <a:rPr lang="en-US" dirty="0"/>
              <a:t>Drago, E. (2015). The effect of technology on face-to-face communication. </a:t>
            </a:r>
            <a:r>
              <a:rPr lang="en-US" i="1" dirty="0" err="1"/>
              <a:t>Elon</a:t>
            </a:r>
            <a:r>
              <a:rPr lang="en-US" i="1" dirty="0"/>
              <a:t> Journal of Undergraduate Research in Communications</a:t>
            </a:r>
            <a:r>
              <a:rPr lang="en-US" dirty="0"/>
              <a:t>, </a:t>
            </a:r>
            <a:r>
              <a:rPr lang="en-US" i="1" dirty="0"/>
              <a:t>6</a:t>
            </a:r>
            <a:r>
              <a:rPr lang="en-US" dirty="0"/>
              <a:t>(1</a:t>
            </a:r>
            <a:r>
              <a:rPr lang="en-US" dirty="0" smtClean="0"/>
              <a:t>).</a:t>
            </a:r>
          </a:p>
          <a:p>
            <a:r>
              <a:rPr lang="en-US" dirty="0"/>
              <a:t>Duffy, P. (2008). Engaging the YouTube Google-eyed generation: Strategies for using Web 2.0 in teaching and learning. </a:t>
            </a:r>
            <a:r>
              <a:rPr lang="en-US" i="1" dirty="0"/>
              <a:t>Electronic Journal of E-learning</a:t>
            </a:r>
            <a:r>
              <a:rPr lang="en-US" dirty="0"/>
              <a:t>, </a:t>
            </a:r>
            <a:r>
              <a:rPr lang="en-US" i="1" dirty="0"/>
              <a:t>6</a:t>
            </a:r>
            <a:r>
              <a:rPr lang="en-US" dirty="0"/>
              <a:t>(2), 119-130</a:t>
            </a:r>
            <a:r>
              <a:rPr lang="en-US" dirty="0" smtClean="0"/>
              <a:t>.</a:t>
            </a:r>
          </a:p>
          <a:p>
            <a:r>
              <a:rPr lang="en-US" dirty="0"/>
              <a:t>Gannes, L. (2009). YouTube changes everything: The online video revolution. In </a:t>
            </a:r>
            <a:r>
              <a:rPr lang="en-US" i="1" dirty="0"/>
              <a:t>Television goes digital</a:t>
            </a:r>
            <a:r>
              <a:rPr lang="en-US" dirty="0"/>
              <a:t> (pp. 147-155). Springer, New York, NY</a:t>
            </a:r>
            <a:r>
              <a:rPr lang="en-US" dirty="0" smtClean="0"/>
              <a:t>.</a:t>
            </a:r>
            <a:endParaRPr lang="en-US" dirty="0"/>
          </a:p>
          <a:p>
            <a:r>
              <a:rPr lang="en-US" dirty="0"/>
              <a:t>Smith, D. R. (2017). The tragedy of self in digitised popular culture: the existential consequences of digital fame on YouTube. </a:t>
            </a:r>
            <a:r>
              <a:rPr lang="en-US" i="1" dirty="0"/>
              <a:t>Qualitative Research</a:t>
            </a:r>
            <a:r>
              <a:rPr lang="en-US" dirty="0"/>
              <a:t>, </a:t>
            </a:r>
            <a:r>
              <a:rPr lang="en-US" i="1" dirty="0"/>
              <a:t>17</a:t>
            </a:r>
            <a:r>
              <a:rPr lang="en-US" dirty="0"/>
              <a:t>(6), 699-714.</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407</TotalTime>
  <Words>1309</Words>
  <Application>Microsoft Office PowerPoint</Application>
  <PresentationFormat>On-screen Show (4:3)</PresentationFormat>
  <Paragraphs>77</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Civic</vt:lpstr>
      <vt:lpstr>YouTube Influence on Education and Society</vt:lpstr>
      <vt:lpstr>Introduction</vt:lpstr>
      <vt:lpstr>Learning Processes</vt:lpstr>
      <vt:lpstr>Learning Processes (II)</vt:lpstr>
      <vt:lpstr>Learning Process (III)</vt:lpstr>
      <vt:lpstr>Learning Processes (IV)</vt:lpstr>
      <vt:lpstr>Learning Processes (V)</vt:lpstr>
      <vt:lpstr>Impact on Society</vt:lpstr>
      <vt:lpstr>Impact on Society (II)</vt:lpstr>
      <vt:lpstr>Impact on Society (III)</vt:lpstr>
      <vt:lpstr>Impact on Society (IV)</vt:lpstr>
      <vt:lpstr>Impact on Society (V)</vt:lpstr>
      <vt:lpstr>Impact on Society (VI)</vt:lpstr>
      <vt:lpstr>Effect on Career (I)</vt:lpstr>
      <vt:lpstr>Effect on Career (II)</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YouTube Influence on Education and Society</dc:title>
  <dc:creator>USER</dc:creator>
  <cp:lastModifiedBy>USER</cp:lastModifiedBy>
  <cp:revision>1</cp:revision>
  <dcterms:created xsi:type="dcterms:W3CDTF">2018-12-09T06:51:37Z</dcterms:created>
  <dcterms:modified xsi:type="dcterms:W3CDTF">2018-12-09T13:38:46Z</dcterms:modified>
</cp:coreProperties>
</file>